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9F9D3-B4BC-4EDC-9862-06B943EC113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DF4A0-FF3D-4474-B5B1-0DC4E06CF293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Student let inquiry, wonderings, student centred not teacher led!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DF4A0-FF3D-4474-B5B1-0DC4E06CF293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My interest and study lies around an inquiry model which</a:t>
            </a:r>
            <a:r>
              <a:rPr lang="en-NZ" baseline="0" dirty="0" smtClean="0"/>
              <a:t> will better serve the learning of our students to prepare them for their future.  I have been seeking an inquiry model which ignites PRACTICALLY in the classroom the vision, principles, values and KC’s of the NZC as well as provides a creative and authentic context for learning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DF4A0-FF3D-4474-B5B1-0DC4E06CF293}" type="slidenum">
              <a:rPr lang="en-NZ" smtClean="0"/>
              <a:t>10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5F51FC-5D0A-4547-BAA4-F383EA74E657}" type="datetimeFigureOut">
              <a:rPr lang="en-US" smtClean="0"/>
              <a:t>5/7/2010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E15A66-E97D-43E4-A053-A383A8607201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Landscapes for learning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Mantle of the Expert –A inquiry-based model 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Mantle of the Expert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NZ" dirty="0" smtClean="0"/>
          </a:p>
          <a:p>
            <a:pPr>
              <a:buNone/>
            </a:pPr>
            <a:r>
              <a:rPr lang="en-NZ" dirty="0" smtClean="0"/>
              <a:t>	The Mantle of the Expert is an inquiry-based model of learning developed by Professor Dorothy </a:t>
            </a:r>
            <a:r>
              <a:rPr lang="en-NZ" dirty="0" err="1" smtClean="0"/>
              <a:t>Heathcote</a:t>
            </a:r>
            <a:r>
              <a:rPr lang="en-NZ" dirty="0" smtClean="0"/>
              <a:t> in the 1980’s. Within this approach, the student assumes the role of experts within an imagined community who are given an </a:t>
            </a:r>
            <a:r>
              <a:rPr lang="en-NZ" i="1" dirty="0" smtClean="0"/>
              <a:t>enterprise</a:t>
            </a:r>
            <a:r>
              <a:rPr lang="en-NZ" dirty="0" smtClean="0"/>
              <a:t> (a context or line of inquiry) which is commissioned by a client. A tension is added to the situation to encourage the use of thinking skills and problem solving skills</a:t>
            </a:r>
            <a:endParaRPr lang="en-NZ" dirty="0" smtClean="0"/>
          </a:p>
          <a:p>
            <a:endParaRPr lang="en-NZ" dirty="0" smtClean="0"/>
          </a:p>
          <a:p>
            <a:pPr>
              <a:buNone/>
            </a:pPr>
            <a:endParaRPr lang="en-NZ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Students....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      Adopt roles within their fictional community (empowering them to engage in social behaviours and explore language needs, knowledge as well as ethics) as part of their commission.  Learners agree for a time to imagine themselves as a group of scientists, politicians or world leaders, for example to address a particular focus on their inquiry.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Mantle Approach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Can be cross-curricular        </a:t>
            </a:r>
            <a:r>
              <a:rPr lang="en-NZ" dirty="0" smtClean="0">
                <a:sym typeface="Wingdings" pitchFamily="2" charset="2"/>
              </a:rPr>
              <a:t> NZC</a:t>
            </a:r>
          </a:p>
          <a:p>
            <a:pPr>
              <a:buNone/>
            </a:pPr>
            <a:endParaRPr lang="en-NZ" dirty="0" smtClean="0">
              <a:sym typeface="Wingdings" pitchFamily="2" charset="2"/>
            </a:endParaRPr>
          </a:p>
          <a:p>
            <a:pPr>
              <a:buNone/>
            </a:pPr>
            <a:r>
              <a:rPr lang="en-NZ" dirty="0" smtClean="0">
                <a:sym typeface="Wingdings" pitchFamily="2" charset="2"/>
              </a:rPr>
              <a:t>Creates an authentic learning context  NZC</a:t>
            </a:r>
          </a:p>
          <a:p>
            <a:pPr>
              <a:buNone/>
            </a:pPr>
            <a:endParaRPr lang="en-NZ" dirty="0" smtClean="0">
              <a:sym typeface="Wingdings" pitchFamily="2" charset="2"/>
            </a:endParaRPr>
          </a:p>
          <a:p>
            <a:pPr>
              <a:buNone/>
            </a:pPr>
            <a:r>
              <a:rPr lang="en-NZ" dirty="0" smtClean="0">
                <a:sym typeface="Wingdings" pitchFamily="2" charset="2"/>
              </a:rPr>
              <a:t>Is student-centred learning  NZC</a:t>
            </a:r>
          </a:p>
          <a:p>
            <a:pPr>
              <a:buNone/>
            </a:pPr>
            <a:endParaRPr lang="en-NZ" dirty="0" smtClean="0">
              <a:sym typeface="Wingdings" pitchFamily="2" charset="2"/>
            </a:endParaRPr>
          </a:p>
          <a:p>
            <a:pPr>
              <a:buNone/>
            </a:pPr>
            <a:r>
              <a:rPr lang="en-NZ" dirty="0" smtClean="0">
                <a:sym typeface="Wingdings" pitchFamily="2" charset="2"/>
              </a:rPr>
              <a:t>Allows integration and practical igniting of</a:t>
            </a:r>
          </a:p>
          <a:p>
            <a:pPr>
              <a:buNone/>
            </a:pPr>
            <a:r>
              <a:rPr lang="en-NZ" dirty="0" smtClean="0">
                <a:sym typeface="Wingdings" pitchFamily="2" charset="2"/>
              </a:rPr>
              <a:t>values, key competencies and principles  NZC</a:t>
            </a:r>
          </a:p>
          <a:p>
            <a:pPr>
              <a:buNone/>
            </a:pPr>
            <a:endParaRPr lang="en-NZ" dirty="0" smtClean="0">
              <a:sym typeface="Wingdings" pitchFamily="2" charset="2"/>
            </a:endParaRP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Research tells us that a Mantle Approach...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Gives </a:t>
            </a:r>
            <a:r>
              <a:rPr lang="en-NZ" b="1" u="sng" dirty="0" smtClean="0"/>
              <a:t>purpose </a:t>
            </a:r>
            <a:r>
              <a:rPr lang="en-NZ" dirty="0" smtClean="0"/>
              <a:t> to learning</a:t>
            </a:r>
          </a:p>
          <a:p>
            <a:r>
              <a:rPr lang="en-NZ" dirty="0" smtClean="0"/>
              <a:t>Improves levels of </a:t>
            </a:r>
            <a:r>
              <a:rPr lang="en-NZ" b="1" u="sng" dirty="0" smtClean="0"/>
              <a:t>student engagement</a:t>
            </a:r>
          </a:p>
          <a:p>
            <a:r>
              <a:rPr lang="en-NZ" dirty="0" smtClean="0"/>
              <a:t>Allows teachers to find real and valuable </a:t>
            </a:r>
            <a:r>
              <a:rPr lang="en-NZ" b="1" u="sng" dirty="0" smtClean="0"/>
              <a:t>curriculum links</a:t>
            </a:r>
          </a:p>
          <a:p>
            <a:r>
              <a:rPr lang="en-NZ" dirty="0" smtClean="0"/>
              <a:t>Allows for </a:t>
            </a:r>
            <a:r>
              <a:rPr lang="en-NZ" b="1" u="sng" dirty="0" smtClean="0"/>
              <a:t>differences</a:t>
            </a:r>
            <a:r>
              <a:rPr lang="en-NZ" dirty="0" smtClean="0"/>
              <a:t> amongst students learning abilities-less of an issue</a:t>
            </a:r>
          </a:p>
          <a:p>
            <a:r>
              <a:rPr lang="en-NZ" dirty="0" smtClean="0"/>
              <a:t>Students have more freedom and choice in </a:t>
            </a:r>
            <a:r>
              <a:rPr lang="en-NZ" b="1" u="sng" dirty="0" smtClean="0"/>
              <a:t>their</a:t>
            </a:r>
            <a:r>
              <a:rPr lang="en-NZ" dirty="0" smtClean="0"/>
              <a:t> learning</a:t>
            </a:r>
          </a:p>
          <a:p>
            <a:r>
              <a:rPr lang="en-NZ" b="1" u="sng" dirty="0" smtClean="0"/>
              <a:t>Group skills </a:t>
            </a:r>
            <a:r>
              <a:rPr lang="en-NZ" dirty="0" smtClean="0"/>
              <a:t>improved</a:t>
            </a:r>
          </a:p>
          <a:p>
            <a:r>
              <a:rPr lang="en-NZ" b="1" u="sng" dirty="0" smtClean="0"/>
              <a:t>Values and ethics</a:t>
            </a:r>
            <a:r>
              <a:rPr lang="en-NZ" dirty="0" smtClean="0"/>
              <a:t> were better understood </a:t>
            </a:r>
            <a:endParaRPr lang="en-NZ" b="1" u="sng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Providing landscapes for learning-effective pedagogy: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b="1" dirty="0" smtClean="0"/>
              <a:t>Creating a supportive learning environment</a:t>
            </a:r>
          </a:p>
          <a:p>
            <a:pPr>
              <a:buNone/>
            </a:pPr>
            <a:r>
              <a:rPr lang="en-NZ" dirty="0" smtClean="0"/>
              <a:t>	(Mantle’s created community decides on its conduct, means of communication, rules, roles and behaviours)</a:t>
            </a:r>
          </a:p>
          <a:p>
            <a:pPr>
              <a:buNone/>
            </a:pPr>
            <a:r>
              <a:rPr lang="en-NZ" b="1" dirty="0" smtClean="0"/>
              <a:t>	Encouraging reflective thought and action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(Reflection is at the heart of the Mantle approach)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</a:t>
            </a:r>
            <a:r>
              <a:rPr lang="en-NZ" b="1" dirty="0" smtClean="0"/>
              <a:t>Enhancing the relevance of new learning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(Mantle is an inquiry model which is led by learners and is based on ‘wonderings’)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More....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NZ" b="1" dirty="0" smtClean="0"/>
              <a:t>	Making Connections to Prior Learning</a:t>
            </a:r>
          </a:p>
          <a:p>
            <a:pPr>
              <a:buNone/>
            </a:pPr>
            <a:r>
              <a:rPr lang="en-NZ" dirty="0" smtClean="0"/>
              <a:t>	(Mantle positions learners as experts who bring their own knowledge and expertise to the community)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</a:t>
            </a:r>
            <a:r>
              <a:rPr lang="en-NZ" b="1" dirty="0" smtClean="0"/>
              <a:t>Providing sufficient opportunities to learn</a:t>
            </a:r>
          </a:p>
          <a:p>
            <a:pPr>
              <a:buNone/>
            </a:pPr>
            <a:r>
              <a:rPr lang="en-NZ" b="1" dirty="0" smtClean="0"/>
              <a:t> </a:t>
            </a:r>
            <a:r>
              <a:rPr lang="en-NZ" b="1" dirty="0" smtClean="0"/>
              <a:t>    </a:t>
            </a:r>
            <a:r>
              <a:rPr lang="en-NZ" dirty="0" smtClean="0"/>
              <a:t>(A mantle approach could consume a week, a term or a year –endless inquiry)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</a:t>
            </a:r>
            <a:r>
              <a:rPr lang="en-NZ" b="1" dirty="0" smtClean="0"/>
              <a:t>Teaching as Inquiry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(Mantle requires constant teacher reflection and inquiry in order to positively inform teacher actions)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Sign up now and you will receive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 life time supply of curiosity</a:t>
            </a:r>
          </a:p>
          <a:p>
            <a:r>
              <a:rPr lang="en-NZ" dirty="0" smtClean="0"/>
              <a:t>At least a month’s supply of renewed energy</a:t>
            </a:r>
          </a:p>
          <a:p>
            <a:r>
              <a:rPr lang="en-NZ" dirty="0" smtClean="0"/>
              <a:t>5 crates of innovation</a:t>
            </a:r>
          </a:p>
          <a:p>
            <a:r>
              <a:rPr lang="en-NZ" dirty="0" smtClean="0"/>
              <a:t>A purse spray of Creativity</a:t>
            </a:r>
          </a:p>
          <a:p>
            <a:r>
              <a:rPr lang="en-NZ" dirty="0" smtClean="0"/>
              <a:t>A Suzanne Clip</a:t>
            </a:r>
          </a:p>
          <a:p>
            <a:r>
              <a:rPr lang="en-NZ" dirty="0" smtClean="0"/>
              <a:t>1 Steak knife</a:t>
            </a:r>
          </a:p>
          <a:p>
            <a:r>
              <a:rPr lang="en-NZ" dirty="0" smtClean="0"/>
              <a:t>Barry </a:t>
            </a:r>
            <a:r>
              <a:rPr lang="en-NZ" dirty="0" err="1" smtClean="0"/>
              <a:t>Manilow’s</a:t>
            </a:r>
            <a:r>
              <a:rPr lang="en-NZ" dirty="0" smtClean="0"/>
              <a:t> Greatest Hits</a:t>
            </a:r>
          </a:p>
          <a:p>
            <a:pPr>
              <a:buNone/>
            </a:pPr>
            <a:endParaRPr lang="en-NZ" dirty="0"/>
          </a:p>
        </p:txBody>
      </p:sp>
      <p:pic>
        <p:nvPicPr>
          <p:cNvPr id="2050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143380"/>
            <a:ext cx="1773022" cy="182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Inquiry-based learning models: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“Tell me and I will forget, show me and I will remember, </a:t>
            </a:r>
            <a:r>
              <a:rPr lang="en-NZ" i="1" dirty="0" smtClean="0"/>
              <a:t>involve me </a:t>
            </a:r>
            <a:r>
              <a:rPr lang="en-NZ" dirty="0" smtClean="0"/>
              <a:t> and I understand”</a:t>
            </a:r>
          </a:p>
          <a:p>
            <a:endParaRPr lang="en-NZ" dirty="0" smtClean="0"/>
          </a:p>
          <a:p>
            <a:pPr>
              <a:buNone/>
            </a:pPr>
            <a:r>
              <a:rPr lang="en-NZ" dirty="0" smtClean="0"/>
              <a:t>     Inquiry is a complex process where learners attempt to convert information and data into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    useful knowledge. 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Useful application of inquiry learning involves: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 context for asking questions</a:t>
            </a:r>
          </a:p>
          <a:p>
            <a:r>
              <a:rPr lang="en-NZ" dirty="0" smtClean="0"/>
              <a:t>A framework for asking questions</a:t>
            </a:r>
          </a:p>
          <a:p>
            <a:r>
              <a:rPr lang="en-NZ" dirty="0" smtClean="0"/>
              <a:t>A focus for asking questions</a:t>
            </a:r>
          </a:p>
          <a:p>
            <a:r>
              <a:rPr lang="en-NZ" dirty="0" smtClean="0"/>
              <a:t>Different levels of questioning</a:t>
            </a:r>
          </a:p>
          <a:p>
            <a:endParaRPr lang="en-NZ" dirty="0" smtClean="0"/>
          </a:p>
          <a:p>
            <a:pPr>
              <a:buNone/>
            </a:pPr>
            <a:r>
              <a:rPr lang="en-NZ" dirty="0" smtClean="0"/>
              <a:t>     Inquiry learning can be all the more powerful if an </a:t>
            </a:r>
            <a:r>
              <a:rPr lang="en-NZ" b="1" dirty="0" smtClean="0"/>
              <a:t>authentic</a:t>
            </a:r>
            <a:r>
              <a:rPr lang="en-NZ" dirty="0" smtClean="0"/>
              <a:t> context has been prepared and constructed and there is an opportunity for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Typical components of an inquiry-based model: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Questioning</a:t>
            </a:r>
          </a:p>
          <a:p>
            <a:r>
              <a:rPr lang="en-NZ" dirty="0" smtClean="0"/>
              <a:t>Exploration</a:t>
            </a:r>
          </a:p>
          <a:p>
            <a:r>
              <a:rPr lang="en-NZ" dirty="0" smtClean="0"/>
              <a:t>Researching</a:t>
            </a:r>
          </a:p>
          <a:p>
            <a:r>
              <a:rPr lang="en-NZ" dirty="0" smtClean="0"/>
              <a:t>Discussing</a:t>
            </a:r>
          </a:p>
          <a:p>
            <a:r>
              <a:rPr lang="en-NZ" dirty="0" smtClean="0"/>
              <a:t>Analysing</a:t>
            </a:r>
          </a:p>
          <a:p>
            <a:r>
              <a:rPr lang="en-NZ" dirty="0" smtClean="0"/>
              <a:t>Creating</a:t>
            </a:r>
          </a:p>
          <a:p>
            <a:r>
              <a:rPr lang="en-NZ" dirty="0" smtClean="0"/>
              <a:t>Reflecting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    Inquiry based learning is a constructivist approach in which students have ownership of their learning.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Role of the teacher: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pPr>
              <a:buNone/>
            </a:pPr>
            <a:r>
              <a:rPr lang="en-NZ" sz="4800" dirty="0" smtClean="0"/>
              <a:t>    </a:t>
            </a:r>
          </a:p>
          <a:p>
            <a:pPr>
              <a:buNone/>
            </a:pPr>
            <a:r>
              <a:rPr lang="en-NZ" sz="4800" dirty="0" smtClean="0"/>
              <a:t>....To guide on the side!!!!!</a:t>
            </a:r>
            <a:endParaRPr lang="en-NZ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Consider the visionary aspects of the NZC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NZ" dirty="0" smtClean="0"/>
              <a:t>We need to be developing learners who are: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Creative                               Open-minded</a:t>
            </a:r>
          </a:p>
          <a:p>
            <a:pPr>
              <a:buNone/>
            </a:pPr>
            <a:r>
              <a:rPr lang="en-NZ" dirty="0" smtClean="0"/>
              <a:t>Enterprising		         Culturally aware</a:t>
            </a:r>
          </a:p>
          <a:p>
            <a:pPr>
              <a:buNone/>
            </a:pPr>
            <a:r>
              <a:rPr lang="en-NZ" dirty="0" smtClean="0"/>
              <a:t>Energetic                              Problem solvers</a:t>
            </a:r>
          </a:p>
          <a:p>
            <a:pPr>
              <a:buNone/>
            </a:pPr>
            <a:r>
              <a:rPr lang="en-NZ" dirty="0" smtClean="0"/>
              <a:t>Techno-savvy	         Aware of their values</a:t>
            </a:r>
          </a:p>
          <a:p>
            <a:pPr>
              <a:buNone/>
            </a:pPr>
            <a:r>
              <a:rPr lang="en-NZ" dirty="0" smtClean="0"/>
              <a:t>Confident                            </a:t>
            </a:r>
          </a:p>
          <a:p>
            <a:pPr>
              <a:buNone/>
            </a:pPr>
            <a:r>
              <a:rPr lang="en-NZ" dirty="0" smtClean="0"/>
              <a:t>Connected</a:t>
            </a:r>
          </a:p>
          <a:p>
            <a:pPr>
              <a:buNone/>
            </a:pPr>
            <a:r>
              <a:rPr lang="en-NZ" dirty="0" smtClean="0"/>
              <a:t>Actively Involved</a:t>
            </a:r>
          </a:p>
          <a:p>
            <a:pPr>
              <a:buNone/>
            </a:pPr>
            <a:r>
              <a:rPr lang="en-NZ" dirty="0" smtClean="0"/>
              <a:t>Lifelong learners</a:t>
            </a:r>
          </a:p>
          <a:p>
            <a:pPr>
              <a:buNone/>
            </a:pPr>
            <a:r>
              <a:rPr lang="en-NZ" dirty="0" smtClean="0"/>
              <a:t>Forward thinking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Consider the Key Competencies we wish to nurture in our learners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Thinking</a:t>
            </a:r>
          </a:p>
          <a:p>
            <a:r>
              <a:rPr lang="en-NZ" dirty="0" smtClean="0"/>
              <a:t>Relating to others</a:t>
            </a:r>
          </a:p>
          <a:p>
            <a:r>
              <a:rPr lang="en-NZ" dirty="0" smtClean="0"/>
              <a:t>Using language, symbols and signs</a:t>
            </a:r>
          </a:p>
          <a:p>
            <a:r>
              <a:rPr lang="en-NZ" dirty="0" smtClean="0"/>
              <a:t>Managing Self</a:t>
            </a:r>
          </a:p>
          <a:p>
            <a:r>
              <a:rPr lang="en-NZ" dirty="0" smtClean="0"/>
              <a:t>Participating and Contributing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Consider the values to be modelled and explored...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Excellence</a:t>
            </a:r>
          </a:p>
          <a:p>
            <a:r>
              <a:rPr lang="en-NZ" dirty="0" smtClean="0"/>
              <a:t>Innovation, inquiry and curiosity</a:t>
            </a:r>
          </a:p>
          <a:p>
            <a:r>
              <a:rPr lang="en-NZ" dirty="0" smtClean="0"/>
              <a:t>Diversity</a:t>
            </a:r>
          </a:p>
          <a:p>
            <a:r>
              <a:rPr lang="en-NZ" dirty="0" smtClean="0"/>
              <a:t>Equity</a:t>
            </a:r>
          </a:p>
          <a:p>
            <a:r>
              <a:rPr lang="en-NZ" dirty="0" smtClean="0"/>
              <a:t>Community and participation</a:t>
            </a:r>
          </a:p>
          <a:p>
            <a:r>
              <a:rPr lang="en-NZ" dirty="0" smtClean="0"/>
              <a:t>Ecological sustainability</a:t>
            </a:r>
          </a:p>
          <a:p>
            <a:r>
              <a:rPr lang="en-NZ" dirty="0" smtClean="0"/>
              <a:t>Integrity</a:t>
            </a:r>
          </a:p>
          <a:p>
            <a:r>
              <a:rPr lang="en-NZ" dirty="0" smtClean="0"/>
              <a:t>Respect</a:t>
            </a:r>
          </a:p>
          <a:p>
            <a:r>
              <a:rPr lang="en-NZ" dirty="0" smtClean="0"/>
              <a:t>The importance of </a:t>
            </a:r>
            <a:r>
              <a:rPr lang="en-NZ" dirty="0" err="1" smtClean="0"/>
              <a:t>accessoring</a:t>
            </a:r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Have I got a deal for you....</a:t>
            </a:r>
            <a:endParaRPr lang="en-NZ" dirty="0"/>
          </a:p>
        </p:txBody>
      </p:sp>
      <p:pic>
        <p:nvPicPr>
          <p:cNvPr id="1026" name="Picture 2" descr="C:\Program Files\Microsoft Office\MEDIA\CAGCAT10\j019581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00240"/>
            <a:ext cx="3271907" cy="3366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504</Words>
  <Application>Microsoft Office PowerPoint</Application>
  <PresentationFormat>On-screen Show (4:3)</PresentationFormat>
  <Paragraphs>109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Landscapes for learning</vt:lpstr>
      <vt:lpstr>Inquiry-based learning models:</vt:lpstr>
      <vt:lpstr>Useful application of inquiry learning involves:</vt:lpstr>
      <vt:lpstr>Typical components of an inquiry-based model:</vt:lpstr>
      <vt:lpstr>Role of the teacher:</vt:lpstr>
      <vt:lpstr>Consider the visionary aspects of the NZC</vt:lpstr>
      <vt:lpstr> Consider the Key Competencies we wish to nurture in our learners </vt:lpstr>
      <vt:lpstr>Consider the values to be modelled and explored...</vt:lpstr>
      <vt:lpstr>Have I got a deal for you....</vt:lpstr>
      <vt:lpstr>The Mantle of the Expert</vt:lpstr>
      <vt:lpstr>Students....</vt:lpstr>
      <vt:lpstr>The Mantle Approach</vt:lpstr>
      <vt:lpstr>Research tells us that a Mantle Approach...</vt:lpstr>
      <vt:lpstr>Providing landscapes for learning-effective pedagogy:</vt:lpstr>
      <vt:lpstr>More....</vt:lpstr>
      <vt:lpstr>Sign up now and you will receive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Landscapes for learning</dc:title>
  <dc:creator>msteven1</dc:creator>
  <cp:lastModifiedBy>msteven1</cp:lastModifiedBy>
  <cp:revision>8</cp:revision>
  <dcterms:created xsi:type="dcterms:W3CDTF">2010-05-06T23:23:16Z</dcterms:created>
  <dcterms:modified xsi:type="dcterms:W3CDTF">2010-05-07T00:37:57Z</dcterms:modified>
</cp:coreProperties>
</file>